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8343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21"/>
    <p:restoredTop sz="95768"/>
  </p:normalViewPr>
  <p:slideViewPr>
    <p:cSldViewPr snapToGrid="0" snapToObjects="1">
      <p:cViewPr>
        <p:scale>
          <a:sx n="123" d="100"/>
          <a:sy n="123" d="100"/>
        </p:scale>
        <p:origin x="187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9094DD-9FB6-494F-B8B3-0EE71AA7C620}" type="datetimeFigureOut">
              <a:rPr lang="en-US" smtClean="0"/>
              <a:t>10/31/22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5B35FE-F591-0449-86D0-511DC77A3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413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B35FE-F591-0449-86D0-511DC77A34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9651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c1de663cd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c1de663cd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0259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c1de663cd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c1de663cd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806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8c1de663cd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8c1de663cd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1775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c1de663cd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8c1de663cd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70812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c1de663cd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c1de663cd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9540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c1de663cd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c1de663cd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26775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c1de663cd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c1de663cd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57382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c1de663cd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c1de663cd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9766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c1de663cd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c1de663cd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2435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c1de663cd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8c1de663cd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5541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8c1de663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8c1de663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933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c1de663cd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c1de663cd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71443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c1de663cd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c1de663cd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42496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c1de663cd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8c1de663cd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915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c1de663c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c1de663c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0496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c1de663c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c1de663c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494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c1de663cd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c1de663cd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342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c1de663cd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c1de663cd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7473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c1de663cd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8c1de663cd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7679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c1de663cd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c1de663cd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5256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c1de663cd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8c1de663cd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647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0CD8-EE84-3E4D-B4EA-D5A0489CEEFF}" type="datetime1">
              <a:rPr lang="en-US" smtClean="0"/>
              <a:t>10/31/22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16D4-D9A3-F944-BE15-CA0DC0F89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0607B9-B4E2-324D-99A2-A34D6DF55FE4}" type="datetime1">
              <a:rPr lang="en-US" smtClean="0"/>
              <a:t>10/31/22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9AF1AB-295C-7844-962A-AA79EFB71DE4}" type="datetime1">
              <a:rPr lang="en-US" smtClean="0"/>
              <a:t>10/31/22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28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hape 5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2588F-3A31-A543-B6F5-326CEAC6C9B9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2854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 -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224991" y="375047"/>
            <a:ext cx="9739313" cy="4120478"/>
          </a:xfrm>
          <a:prstGeom prst="rect">
            <a:avLst/>
          </a:prstGeom>
        </p:spPr>
        <p:txBody>
          <a:bodyPr lIns="91439" tIns="45719" rIns="91439" bIns="45719" anchor="t"/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333375" y="4804172"/>
            <a:ext cx="11525250" cy="884039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333375" y="5679281"/>
            <a:ext cx="11525250" cy="84832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672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672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672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672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672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96543D9-8095-BE40-8334-7FA06C42151B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9631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3946144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2" name="Shape 162"/>
          <p:cNvSpPr>
            <a:spLocks noGrp="1"/>
          </p:cNvSpPr>
          <p:nvPr>
            <p:ph type="body" sz="half" idx="1"/>
          </p:nvPr>
        </p:nvSpPr>
        <p:spPr>
          <a:xfrm>
            <a:off x="6334125" y="2241352"/>
            <a:ext cx="5524500" cy="410765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672">
                <a:solidFill>
                  <a:srgbClr val="535353"/>
                </a:solidFill>
              </a:defRPr>
            </a:lvl1pPr>
            <a:lvl2pPr>
              <a:lnSpc>
                <a:spcPct val="100000"/>
              </a:lnSpc>
              <a:defRPr sz="2672">
                <a:solidFill>
                  <a:srgbClr val="535353"/>
                </a:solidFill>
              </a:defRPr>
            </a:lvl2pPr>
            <a:lvl3pPr>
              <a:lnSpc>
                <a:spcPct val="100000"/>
              </a:lnSpc>
              <a:defRPr sz="2672">
                <a:solidFill>
                  <a:srgbClr val="535353"/>
                </a:solidFill>
              </a:defRPr>
            </a:lvl3pPr>
            <a:lvl4pPr>
              <a:lnSpc>
                <a:spcPct val="100000"/>
              </a:lnSpc>
              <a:defRPr sz="2672">
                <a:solidFill>
                  <a:srgbClr val="535353"/>
                </a:solidFill>
              </a:defRPr>
            </a:lvl4pPr>
            <a:lvl5pPr>
              <a:lnSpc>
                <a:spcPct val="100000"/>
              </a:lnSpc>
              <a:defRPr sz="2672">
                <a:solidFill>
                  <a:srgbClr val="535353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3" name="Shape 16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10057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8BA296-1604-7547-AB7F-2E307BAD230D}" type="datetime1">
              <a:rPr lang="en-US" smtClean="0"/>
              <a:t>10/31/22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08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3DE051-D8D0-7441-A4CB-9F4D70F54F49}" type="datetime1">
              <a:rPr lang="en-US" smtClean="0"/>
              <a:t>10/31/22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4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4442BA-A1DE-514E-8432-2B26E53DA571}" type="datetime1">
              <a:rPr lang="en-US" smtClean="0"/>
              <a:t>10/31/22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60670B-BFE3-5648-BDA3-947904027611}" type="datetime1">
              <a:rPr lang="en-US" smtClean="0"/>
              <a:t>10/31/22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4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67E0C-7510-CE44-A9F2-E799080F2485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8EFBC2-AF23-104A-8477-50DBC4B79FBF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84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B59510-FC71-DE49-A548-99B112494632}" type="datetime1">
              <a:rPr lang="en-US" smtClean="0"/>
              <a:t>10/31/22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66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8E8898-1915-664B-9EF8-56008066B36F}" type="datetime1">
              <a:rPr lang="en-US" smtClean="0"/>
              <a:t>10/31/22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5EC465-D050-3C49-BA38-BE575A3F0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6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59255"/>
            <a:ext cx="3921407" cy="30587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72ABB-03C5-1B47-9740-685CF7F2D08D}" type="datetime1">
              <a:rPr lang="en-US" smtClean="0"/>
              <a:t>10/31/22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716D4-D9A3-F944-BE15-CA0DC0F893A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s-IS" smtClean="0"/>
              <a:t>EECS498-008</a:t>
            </a:r>
            <a:endParaRPr lang="en-US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55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EECS498-008</a:t>
            </a:r>
            <a:br>
              <a:rPr lang="en-US" dirty="0" smtClean="0"/>
            </a:br>
            <a:r>
              <a:rPr lang="en-US" dirty="0" smtClean="0"/>
              <a:t>Formal Verification of Systems Software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Material and slides created by</a:t>
            </a:r>
          </a:p>
          <a:p>
            <a:r>
              <a:rPr lang="en-US" dirty="0" smtClean="0"/>
              <a:t>Jon Howell and</a:t>
            </a:r>
            <a:r>
              <a:rPr lang="en-US" dirty="0"/>
              <a:t> </a:t>
            </a:r>
            <a:r>
              <a:rPr lang="en-US" dirty="0" smtClean="0"/>
              <a:t>Manos Kapritsos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9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7522029" cy="43513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2133"/>
              </a:spcAft>
              <a:buNone/>
            </a:pPr>
            <a:r>
              <a:rPr lang="en"/>
              <a:t>The Timeout Monster rears its head only when you’re trying to prove false things…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10</a:t>
            </a:fld>
            <a:endParaRPr lang="uk-UA"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4294967295"/>
          </p:nvPr>
        </p:nvSpPr>
        <p:spPr>
          <a:xfrm>
            <a:off x="1760537" y="3534201"/>
            <a:ext cx="6850063" cy="67786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i="1" dirty="0"/>
              <a:t>...which is basically all the time.</a:t>
            </a:r>
            <a:r>
              <a:rPr lang="en" dirty="0"/>
              <a:t> </a:t>
            </a: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1501" y="1617568"/>
            <a:ext cx="3982599" cy="191663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/>
          <p:nvPr/>
        </p:nvSpPr>
        <p:spPr>
          <a:xfrm>
            <a:off x="10898000" y="6359467"/>
            <a:ext cx="1294000" cy="4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067">
                <a:solidFill>
                  <a:srgbClr val="B7B7B7"/>
                </a:solidFill>
              </a:rPr>
              <a:t>image: pixabay</a:t>
            </a:r>
            <a:endParaRPr sz="1067">
              <a:solidFill>
                <a:srgbClr val="B7B7B7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5534D-2648-7442-A8BE-BDFD750947A6}" type="datetime1">
              <a:rPr lang="en-US" smtClean="0"/>
              <a:t>10/31/22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729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5" name="Google Shape;155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/>
              <a:t>Now imagine you have a tall tree of definitions</a:t>
            </a:r>
            <a:endParaRPr dirty="0"/>
          </a:p>
          <a:p>
            <a:pPr marL="609585" indent="-457189">
              <a:spcBef>
                <a:spcPts val="2133"/>
              </a:spcBef>
              <a:buSzPts val="1800"/>
              <a:buChar char="-"/>
            </a:pPr>
            <a:r>
              <a:rPr lang="en" dirty="0"/>
              <a:t>data structures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-"/>
            </a:pPr>
            <a:r>
              <a:rPr lang="en" dirty="0"/>
              <a:t>functions to manipulate them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-"/>
            </a:pPr>
            <a:r>
              <a:rPr lang="en" dirty="0"/>
              <a:t>set and map comprehensions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-"/>
            </a:pPr>
            <a:r>
              <a:rPr lang="en" dirty="0"/>
              <a:t>predicates to define transitions</a:t>
            </a: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dirty="0"/>
              <a:t>...all of which are creating implicit </a:t>
            </a:r>
            <a:r>
              <a:rPr lang="en" dirty="0" err="1"/>
              <a:t>forall</a:t>
            </a:r>
            <a:r>
              <a:rPr lang="en" dirty="0"/>
              <a:t> quantifications!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11</a:t>
            </a:fld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B3D20-6673-CE41-94DE-E00BCD1F5CFA}" type="datetime1">
              <a:rPr lang="en-US" smtClean="0"/>
              <a:t>10/31/22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75314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679"/>
            <a:ext cx="12192000" cy="6822643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The landscape of heuristic automation</a:t>
            </a:r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609585" indent="-457189">
              <a:spcBef>
                <a:spcPts val="2133"/>
              </a:spcBef>
              <a:buClr>
                <a:srgbClr val="000000"/>
              </a:buClr>
              <a:buSzPts val="1800"/>
              <a:buChar char="●"/>
            </a:pPr>
            <a:r>
              <a:rPr lang="en" dirty="0" smtClean="0">
                <a:solidFill>
                  <a:srgbClr val="000000"/>
                </a:solidFill>
              </a:rPr>
              <a:t>we </a:t>
            </a:r>
            <a:r>
              <a:rPr lang="en" dirty="0">
                <a:solidFill>
                  <a:srgbClr val="000000"/>
                </a:solidFill>
              </a:rPr>
              <a:t>want to open most definitions a few times, but</a:t>
            </a:r>
            <a:endParaRPr dirty="0">
              <a:solidFill>
                <a:srgbClr val="000000"/>
              </a:solidFill>
            </a:endParaRPr>
          </a:p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rgbClr val="000000"/>
                </a:solidFill>
              </a:rPr>
              <a:t>we never want an infinitely-reachable space.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spcBef>
                <a:spcPts val="2133"/>
              </a:spcBef>
              <a:buNone/>
            </a:pPr>
            <a:endParaRPr dirty="0">
              <a:solidFill>
                <a:srgbClr val="000000"/>
              </a:solidFill>
            </a:endParaRPr>
          </a:p>
          <a:p>
            <a:pPr marL="609585" indent="-457189">
              <a:spcBef>
                <a:spcPts val="2133"/>
              </a:spcBef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rgbClr val="000000"/>
                </a:solidFill>
              </a:rPr>
              <a:t>we can afford a pretty big space, but</a:t>
            </a:r>
            <a:endParaRPr dirty="0">
              <a:solidFill>
                <a:srgbClr val="000000"/>
              </a:solidFill>
            </a:endParaRPr>
          </a:p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rgbClr val="000000"/>
                </a:solidFill>
              </a:rPr>
              <a:t>we eventually have to curtail even the finite space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12</a:t>
            </a:fld>
            <a:endParaRPr lang="uk-UA"/>
          </a:p>
        </p:txBody>
      </p:sp>
      <p:sp>
        <p:nvSpPr>
          <p:cNvPr id="163" name="Google Shape;163;p25"/>
          <p:cNvSpPr txBox="1"/>
          <p:nvPr/>
        </p:nvSpPr>
        <p:spPr>
          <a:xfrm>
            <a:off x="8906067" y="6359467"/>
            <a:ext cx="3045600" cy="4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/>
            <a:r>
              <a:rPr lang="en" sz="1067">
                <a:solidFill>
                  <a:srgbClr val="FFFFFF"/>
                </a:solidFill>
              </a:rPr>
              <a:t>image: Remy Charlip, fair use  </a:t>
            </a:r>
            <a:endParaRPr sz="1067">
              <a:solidFill>
                <a:srgbClr val="FFFF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3316B-C75B-5649-83ED-BF01B69F2ED9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599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13</a:t>
            </a:fld>
            <a:endParaRPr lang="uk-UA"/>
          </a:p>
        </p:txBody>
      </p:sp>
      <p:sp>
        <p:nvSpPr>
          <p:cNvPr id="168" name="Google Shape;168;p26"/>
          <p:cNvSpPr txBox="1">
            <a:spLocks noGrp="1"/>
          </p:cNvSpPr>
          <p:nvPr>
            <p:ph type="body" idx="4294967295"/>
          </p:nvPr>
        </p:nvSpPr>
        <p:spPr>
          <a:xfrm>
            <a:off x="339634" y="1275443"/>
            <a:ext cx="4846320" cy="45545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We add automation to cover more ground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We remove automation when it gets us in trouble</a:t>
            </a:r>
            <a:endParaRPr dirty="0"/>
          </a:p>
          <a:p>
            <a:pPr marL="0" indent="0">
              <a:spcBef>
                <a:spcPts val="2133"/>
              </a:spcBef>
              <a:buNone/>
            </a:pPr>
            <a:r>
              <a:rPr lang="en" dirty="0"/>
              <a:t>The result is a convoluted manifold… and we always want to be right on its edge!</a:t>
            </a:r>
            <a:endParaRPr dirty="0"/>
          </a:p>
          <a:p>
            <a:pPr marL="0" indent="0">
              <a:spcBef>
                <a:spcPts val="2133"/>
              </a:spcBef>
              <a:buClr>
                <a:schemeClr val="dk1"/>
              </a:buClr>
              <a:buSzPts val="1100"/>
              <a:buNone/>
            </a:pPr>
            <a:r>
              <a:rPr lang="en" dirty="0"/>
              <a:t>What do we do when we slip off the edge?</a:t>
            </a: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/>
        </p:nvSpPr>
        <p:spPr>
          <a:xfrm>
            <a:off x="5338000" y="6377800"/>
            <a:ext cx="1516000" cy="4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067">
                <a:solidFill>
                  <a:srgbClr val="FFFFFF"/>
                </a:solidFill>
              </a:rPr>
              <a:t>image: pxfuel.com</a:t>
            </a:r>
            <a:endParaRPr sz="1067">
              <a:solidFill>
                <a:srgbClr val="FFFF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49E73-899F-A841-9B85-3CC70B23ECFB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396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Four-Step Timeout Cure</a:t>
            </a:r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Detection</a:t>
            </a:r>
            <a:endParaRPr dirty="0">
              <a:solidFill>
                <a:srgbClr val="000000"/>
              </a:solidFill>
            </a:endParaRPr>
          </a:p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rgbClr val="000000"/>
                </a:solidFill>
              </a:rPr>
              <a:t>Diagnosis</a:t>
            </a:r>
            <a:endParaRPr dirty="0">
              <a:solidFill>
                <a:srgbClr val="000000"/>
              </a:solidFill>
            </a:endParaRPr>
          </a:p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rgbClr val="000000"/>
                </a:solidFill>
              </a:rPr>
              <a:t>Correction</a:t>
            </a:r>
            <a:endParaRPr dirty="0">
              <a:solidFill>
                <a:srgbClr val="000000"/>
              </a:solidFill>
            </a:endParaRPr>
          </a:p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rgbClr val="000000"/>
                </a:solidFill>
              </a:rPr>
              <a:t>Proof Repair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14</a:t>
            </a:fld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2006E-ADB6-F742-98EE-1CF88BA37736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42333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Detection</a:t>
            </a:r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time dafny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dafny /timeLimit:20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dafny /trace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time dafny /proc:"*Pattern"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15</a:t>
            </a:fld>
            <a:endParaRPr lang="uk-UA"/>
          </a:p>
        </p:txBody>
      </p:sp>
      <p:pic>
        <p:nvPicPr>
          <p:cNvPr id="183" name="Google Shape;18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8028" y="1448467"/>
            <a:ext cx="3997533" cy="4189432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8"/>
          <p:cNvSpPr txBox="1"/>
          <p:nvPr/>
        </p:nvSpPr>
        <p:spPr>
          <a:xfrm>
            <a:off x="10740800" y="6359467"/>
            <a:ext cx="1451200" cy="4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067">
                <a:solidFill>
                  <a:srgbClr val="B7B7B7"/>
                </a:solidFill>
              </a:rPr>
              <a:t>image: freesvg.org</a:t>
            </a:r>
            <a:endParaRPr sz="1067">
              <a:solidFill>
                <a:srgbClr val="B7B7B7"/>
              </a:solidFill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3214904" y="4891418"/>
            <a:ext cx="3284569" cy="1464932"/>
          </a:xfrm>
          <a:prstGeom prst="wedgeRoundRectCallout">
            <a:avLst>
              <a:gd name="adj1" fmla="val -26077"/>
              <a:gd name="adj2" fmla="val -89962"/>
              <a:gd name="adj3" fmla="val 0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You need this wildcard because you're actually matching a mangled Boogie name.</a:t>
            </a:r>
            <a:endParaRPr sz="24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54D73-7FDE-1246-9597-FCB46C4B2E43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0537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Diagnosis</a:t>
            </a:r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778836" cy="43513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dafny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/timeLimit:10 /trace chapter10/demos/exercise01_solution_with_timeouts.dfy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buNone/>
            </a:pPr>
            <a:r>
              <a:rPr lang="en" dirty="0" err="1" smtClean="0">
                <a:latin typeface="Consolas"/>
                <a:ea typeface="Consolas"/>
                <a:cs typeface="Consolas"/>
                <a:sym typeface="Consolas"/>
              </a:rPr>
              <a:t>dafny-profile.py</a:t>
            </a:r>
            <a:r>
              <a:rPr lang="en" dirty="0" smtClean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10 "*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SendShardKeepsMapsFull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" </a:t>
            </a:r>
            <a:r>
              <a:rPr lang="en" dirty="0" smtClean="0">
                <a:latin typeface="Consolas"/>
                <a:ea typeface="Consolas"/>
                <a:cs typeface="Consolas"/>
                <a:sym typeface="Consolas"/>
              </a:rPr>
              <a:t>chapter10/demos/exercise01_solution_with_timeouts.dfy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16</a:t>
            </a:fld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08DF-F7BD-2D43-B779-B20122F81EA1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374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17</a:t>
            </a:fld>
            <a:endParaRPr lang="uk-UA"/>
          </a:p>
        </p:txBody>
      </p:sp>
      <p:sp>
        <p:nvSpPr>
          <p:cNvPr id="203" name="Google Shape;203;p30"/>
          <p:cNvSpPr txBox="1">
            <a:spLocks noGrp="1"/>
          </p:cNvSpPr>
          <p:nvPr>
            <p:ph type="body" idx="4294967295"/>
          </p:nvPr>
        </p:nvSpPr>
        <p:spPr>
          <a:xfrm>
            <a:off x="0" y="1085850"/>
            <a:ext cx="11360150" cy="50053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Dafny program verifier finished with 0 verified, 0 errors, 1 time out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   max 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     67000 exercise01solutionwithtimeoutsdfy.275:12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  3000 funType:MapType0Select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  2000 cast:U_2_bool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  1000 DafnyPreludebpl.141:18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  1000 </a:t>
            </a: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exercise01solutionwithtimeoutsdfy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.270:12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  1000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funType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:$Unbox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2" name="Google Shape;202;p30"/>
          <p:cNvSpPr/>
          <p:nvPr/>
        </p:nvSpPr>
        <p:spPr>
          <a:xfrm>
            <a:off x="8003978" y="4361630"/>
            <a:ext cx="3960622" cy="1093740"/>
          </a:xfrm>
          <a:prstGeom prst="wedgeRoundRectCallout">
            <a:avLst>
              <a:gd name="adj1" fmla="val -79371"/>
              <a:gd name="adj2" fmla="val -20382"/>
              <a:gd name="adj3" fmla="val 0"/>
            </a:avLst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i="1"/>
              <a:t>Don't chase phantoms.</a:t>
            </a:r>
            <a:endParaRPr sz="2400" i="1" dirty="0"/>
          </a:p>
          <a:p>
            <a:r>
              <a:rPr lang="en" sz="2400" dirty="0"/>
              <a:t>Only worry about the worst one, then profile again.</a:t>
            </a:r>
            <a:endParaRPr sz="2400" dirty="0"/>
          </a:p>
        </p:txBody>
      </p:sp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400" y="4742921"/>
            <a:ext cx="11360800" cy="1666251"/>
          </a:xfrm>
          <a:prstGeom prst="rect">
            <a:avLst/>
          </a:prstGeom>
          <a:noFill/>
          <a:ln w="38100" cap="rnd" cmpd="dbl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3E698-DF35-6C46-A10A-FA7F83076545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6784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Syntactic Triggers</a:t>
            </a:r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1152909" cy="43513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 smtClean="0"/>
              <a:t>print-triggers </a:t>
            </a:r>
            <a:r>
              <a:rPr lang="en" dirty="0"/>
              <a:t>chapter10/demos/exercise01_with_timeouts.dfy &gt; triggers</a:t>
            </a:r>
            <a:endParaRPr dirty="0"/>
          </a:p>
          <a:p>
            <a:pPr marL="0" indent="0">
              <a:spcBef>
                <a:spcPts val="2133"/>
              </a:spcBef>
              <a:buClr>
                <a:schemeClr val="dk1"/>
              </a:buClr>
              <a:buSzPts val="1100"/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exercise01_with_timeouts.dfy</a:t>
            </a:r>
            <a:r>
              <a:rPr lang="en" sz="2400" dirty="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(275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,4): Info: Selected triggers: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   {maps[src2], maps[src1]}, {maps[src2], src1 in maps}, {maps[src1], src2 in maps}, {src2 in maps, src1 in maps}</a:t>
            </a:r>
            <a:br>
              <a:rPr lang="en" sz="2400" dirty="0">
                <a:latin typeface="Consolas"/>
                <a:ea typeface="Consolas"/>
                <a:cs typeface="Consolas"/>
                <a:sym typeface="Consolas"/>
              </a:rPr>
            </a:br>
            <a:endParaRPr sz="24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18</a:t>
            </a:fld>
            <a:endParaRPr lang="uk-UA"/>
          </a:p>
        </p:txBody>
      </p:sp>
      <p:pic>
        <p:nvPicPr>
          <p:cNvPr id="211" name="Google Shape;21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864" y="4510712"/>
            <a:ext cx="11360800" cy="1666251"/>
          </a:xfrm>
          <a:prstGeom prst="rect">
            <a:avLst/>
          </a:prstGeom>
          <a:noFill/>
          <a:ln w="38100" cap="rnd" cmpd="dbl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E169-287D-EC42-8B67-2F9A844B9EFD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0479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Correction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19</a:t>
            </a:fld>
            <a:endParaRPr lang="uk-UA"/>
          </a:p>
        </p:txBody>
      </p:sp>
      <p:sp>
        <p:nvSpPr>
          <p:cNvPr id="218" name="Google Shape;218;p32"/>
          <p:cNvSpPr txBox="1">
            <a:spLocks noGrp="1"/>
          </p:cNvSpPr>
          <p:nvPr>
            <p:ph type="body" idx="4294967295"/>
          </p:nvPr>
        </p:nvSpPr>
        <p:spPr>
          <a:xfrm>
            <a:off x="322118" y="1536700"/>
            <a:ext cx="6756400" cy="45545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u="sng" dirty="0"/>
              <a:t>Hiding Technique</a:t>
            </a:r>
            <a:br>
              <a:rPr lang="en" u="sng" dirty="0"/>
            </a:br>
            <a:endParaRPr u="sng" dirty="0"/>
          </a:p>
          <a:p>
            <a:pPr marL="0" indent="0">
              <a:spcBef>
                <a:spcPts val="0"/>
              </a:spcBef>
              <a:buNone/>
            </a:pPr>
            <a:r>
              <a:rPr lang="en" sz="2400" dirty="0"/>
              <a:t>∀ 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x :: layer(x) == layer(x+1) - 1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2400" dirty="0"/>
              <a:t>→ ∀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 x :: layer(x) == </a:t>
            </a:r>
            <a:r>
              <a:rPr lang="en" sz="2400" dirty="0" err="1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LayerRelation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(x)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function </a:t>
            </a:r>
            <a:r>
              <a:rPr lang="en" sz="2400" dirty="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{:opaque}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 Foo()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buNone/>
            </a:pPr>
            <a:r>
              <a:rPr lang="en" sz="2400" dirty="0">
                <a:highlight>
                  <a:srgbClr val="FFFF00"/>
                </a:highlight>
              </a:rPr>
              <a:t>hide an ∃</a:t>
            </a:r>
            <a:r>
              <a:rPr lang="en" sz="2400" dirty="0"/>
              <a:t> or map/set comprehension</a:t>
            </a:r>
            <a:br>
              <a:rPr lang="en" sz="2400" dirty="0"/>
            </a:br>
            <a:endParaRPr sz="2400" dirty="0"/>
          </a:p>
          <a:p>
            <a:pPr marL="0" indent="0">
              <a:spcBef>
                <a:spcPts val="2133"/>
              </a:spcBef>
              <a:buNone/>
            </a:pPr>
            <a:r>
              <a:rPr lang="en" sz="2400" dirty="0"/>
              <a:t>controlled </a:t>
            </a:r>
            <a:r>
              <a:rPr lang="en" sz="2400" dirty="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module export</a:t>
            </a:r>
            <a:endParaRPr sz="2400" dirty="0"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  <p:sp>
        <p:nvSpPr>
          <p:cNvPr id="216" name="Google Shape;216;p32"/>
          <p:cNvSpPr txBox="1">
            <a:spLocks noGrp="1"/>
          </p:cNvSpPr>
          <p:nvPr>
            <p:ph type="body" idx="4294967295"/>
          </p:nvPr>
        </p:nvSpPr>
        <p:spPr>
          <a:xfrm>
            <a:off x="7078518" y="1515918"/>
            <a:ext cx="4999182" cy="45545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u="sng" dirty="0"/>
              <a:t>Exposing Technique</a:t>
            </a:r>
            <a:br>
              <a:rPr lang="en" u="sng" dirty="0"/>
            </a:br>
            <a:r>
              <a:rPr lang="en" dirty="0"/>
              <a:t/>
            </a:r>
            <a:br>
              <a:rPr lang="en" dirty="0"/>
            </a:b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" sz="2400" dirty="0"/>
              <a:t> </a:t>
            </a:r>
            <a:r>
              <a:rPr lang="en" sz="2400" dirty="0" err="1">
                <a:latin typeface="Consolas"/>
                <a:ea typeface="Consolas"/>
                <a:cs typeface="Consolas"/>
                <a:sym typeface="Consolas"/>
              </a:rPr>
              <a:t>LayerRelation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(y);</a:t>
            </a:r>
            <a:r>
              <a:rPr lang="en" sz="2400" dirty="0"/>
              <a:t/>
            </a:r>
            <a:br>
              <a:rPr lang="en" sz="2400" dirty="0"/>
            </a:br>
            <a:endParaRPr sz="2400" dirty="0"/>
          </a:p>
          <a:p>
            <a:pPr marL="0" indent="0">
              <a:spcBef>
                <a:spcPts val="2133"/>
              </a:spcBef>
              <a:buNone/>
            </a:pPr>
            <a:r>
              <a:rPr lang="en" sz="2400" dirty="0" err="1">
                <a:latin typeface="Consolas"/>
                <a:ea typeface="Consolas"/>
                <a:cs typeface="Consolas"/>
                <a:sym typeface="Consolas"/>
              </a:rPr>
              <a:t>reveal_Foo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buNone/>
            </a:pPr>
            <a:r>
              <a:rPr lang="en" sz="2400" dirty="0"/>
              <a:t>export the </a:t>
            </a:r>
            <a:r>
              <a:rPr lang="en" sz="2400" dirty="0" err="1"/>
              <a:t>forall</a:t>
            </a:r>
            <a:r>
              <a:rPr lang="en" sz="2400" dirty="0"/>
              <a:t> part</a:t>
            </a:r>
            <a:br>
              <a:rPr lang="en" sz="2400" dirty="0"/>
            </a:br>
            <a:r>
              <a:rPr lang="en" sz="2400" dirty="0"/>
              <a:t>  (+rarely mention or 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reveal_</a:t>
            </a:r>
            <a:r>
              <a:rPr lang="en" sz="2400" dirty="0"/>
              <a:t>)</a:t>
            </a:r>
            <a:endParaRPr sz="2400" dirty="0"/>
          </a:p>
          <a:p>
            <a:pPr marL="0" indent="0">
              <a:spcBef>
                <a:spcPts val="2133"/>
              </a:spcBef>
              <a:buNone/>
            </a:pPr>
            <a:r>
              <a:rPr lang="en" sz="2400" dirty="0"/>
              <a:t>good export design</a:t>
            </a:r>
            <a:endParaRPr sz="2400"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37B1-51A6-EC4C-952B-2AA712E7815A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0951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Dafny Modules</a:t>
            </a:r>
            <a:endParaRPr dirty="0"/>
          </a:p>
        </p:txBody>
      </p:sp>
      <p:sp>
        <p:nvSpPr>
          <p:cNvPr id="65" name="Google Shape;65;p1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609585" indent="-457189">
              <a:lnSpc>
                <a:spcPct val="100000"/>
              </a:lnSpc>
              <a:spcBef>
                <a:spcPts val="0"/>
              </a:spcBef>
              <a:buSzPts val="1800"/>
              <a:buChar char="●"/>
            </a:pPr>
            <a:r>
              <a:rPr lang="en"/>
              <a:t>Namespace scoping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609585" indent="-457189">
              <a:lnSpc>
                <a:spcPct val="100000"/>
              </a:lnSpc>
              <a:spcBef>
                <a:spcPts val="0"/>
              </a:spcBef>
              <a:buSzPts val="1800"/>
              <a:buChar char="●"/>
            </a:pPr>
            <a:r>
              <a:rPr lang="en" dirty="0"/>
              <a:t>Parameterization</a:t>
            </a:r>
            <a:endParaRPr dirty="0"/>
          </a:p>
          <a:p>
            <a:pPr marL="609585" indent="-457189">
              <a:lnSpc>
                <a:spcPct val="100000"/>
              </a:lnSpc>
              <a:spcBef>
                <a:spcPts val="0"/>
              </a:spcBef>
              <a:buSzPts val="1800"/>
              <a:buChar char="●"/>
            </a:pPr>
            <a:r>
              <a:rPr lang="en" dirty="0"/>
              <a:t>Automation control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E5CA-1CE5-F64F-A172-89DDDD8CDDA0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EC465-D050-3C49-BA38-BE575A3F069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6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Proof Repair</a:t>
            </a:r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/>
              <a:t>Run a full verification to see which proofs failed</a:t>
            </a: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/>
              <a:t>New failures are usually easy to fix: apply the exposing technique!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20</a:t>
            </a:fld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24B5-86BF-E048-BF6D-6B6E211ED6EF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0386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What about funType?</a:t>
            </a:r>
            <a:endParaRPr/>
          </a:p>
        </p:txBody>
      </p:sp>
      <p:sp>
        <p:nvSpPr>
          <p:cNvPr id="230" name="Google Shape;230;p3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/>
              <a:t>"nearby" instantiations may point at a map comprehension</a:t>
            </a: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/>
              <a:t>use {:opaque} to see if you can replace the timeout with a fast failure</a:t>
            </a:r>
            <a:br>
              <a:rPr lang="en"/>
            </a:br>
            <a:r>
              <a:rPr lang="en"/>
              <a:t>(don't bother repairing the proof until you're certain you understand the cause)</a:t>
            </a: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21</a:t>
            </a:fld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F5DA8-3A4E-1649-BE2E-F8B4BE10D357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334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Four-Step Timeout Cure</a:t>
            </a:r>
            <a:endParaRPr/>
          </a:p>
        </p:txBody>
      </p:sp>
      <p:sp>
        <p:nvSpPr>
          <p:cNvPr id="236" name="Google Shape;236;p3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Detection: fix timeouts right away!</a:t>
            </a:r>
            <a:endParaRPr>
              <a:solidFill>
                <a:srgbClr val="000000"/>
              </a:solidFill>
            </a:endParaRPr>
          </a:p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Diagnosis: quantifier-instantiation profiler</a:t>
            </a:r>
            <a:endParaRPr>
              <a:solidFill>
                <a:srgbClr val="000000"/>
              </a:solidFill>
            </a:endParaRPr>
          </a:p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Correction: hide definitions</a:t>
            </a:r>
            <a:endParaRPr>
              <a:solidFill>
                <a:srgbClr val="000000"/>
              </a:solidFill>
            </a:endParaRPr>
          </a:p>
          <a:p>
            <a:pPr marL="609585" indent="-457189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Proof Repair: fix right after timeout correction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22</a:t>
            </a:fld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3946C-85DE-5B47-9BBA-F6CC40306F3A}" type="datetime1">
              <a:rPr lang="en-US" smtClean="0"/>
              <a:t>10/31/22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964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Dafny Modules: namespace scoping</a:t>
            </a:r>
            <a:endParaRPr dirty="0"/>
          </a:p>
        </p:txBody>
      </p:sp>
      <p:sp>
        <p:nvSpPr>
          <p:cNvPr id="71" name="Google Shape;71;p16"/>
          <p:cNvSpPr/>
          <p:nvPr/>
        </p:nvSpPr>
        <p:spPr>
          <a:xfrm>
            <a:off x="1238904" y="2730605"/>
            <a:ext cx="1556547" cy="284121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2" name="Google Shape;72;p16"/>
          <p:cNvSpPr/>
          <p:nvPr/>
        </p:nvSpPr>
        <p:spPr>
          <a:xfrm>
            <a:off x="6260298" y="3037115"/>
            <a:ext cx="1982365" cy="300446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3" name="Google Shape;73;p16"/>
          <p:cNvSpPr/>
          <p:nvPr/>
        </p:nvSpPr>
        <p:spPr>
          <a:xfrm>
            <a:off x="9530207" y="3037115"/>
            <a:ext cx="1867990" cy="300446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4" name="Google Shape;74;p16"/>
          <p:cNvSpPr/>
          <p:nvPr/>
        </p:nvSpPr>
        <p:spPr>
          <a:xfrm>
            <a:off x="1429446" y="3604549"/>
            <a:ext cx="1332313" cy="315157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6" name="Google Shape;76;p16"/>
          <p:cNvSpPr/>
          <p:nvPr/>
        </p:nvSpPr>
        <p:spPr>
          <a:xfrm>
            <a:off x="9130936" y="670174"/>
            <a:ext cx="2666532" cy="628800"/>
          </a:xfrm>
          <a:prstGeom prst="snip1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667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endParaRPr sz="2400"/>
          </a:p>
        </p:txBody>
      </p:sp>
      <p:sp>
        <p:nvSpPr>
          <p:cNvPr id="75" name="Google Shape;75;p16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959268" cy="43513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module Network { … }</a:t>
            </a:r>
            <a:endParaRPr sz="20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module Host { … }</a:t>
            </a:r>
            <a:endParaRPr sz="20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module </a:t>
            </a:r>
            <a:r>
              <a:rPr lang="en" sz="2000" dirty="0" err="1">
                <a:latin typeface="Consolas"/>
                <a:ea typeface="Consolas"/>
                <a:cs typeface="Consolas"/>
                <a:sym typeface="Consolas"/>
              </a:rPr>
              <a:t>DistributedSystem</a:t>
            </a: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20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  import Host;</a:t>
            </a:r>
            <a:endParaRPr sz="20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  datatype </a:t>
            </a:r>
            <a:r>
              <a:rPr lang="en-US" sz="2000" dirty="0" smtClean="0">
                <a:latin typeface="Consolas"/>
                <a:ea typeface="Consolas"/>
                <a:cs typeface="Consolas"/>
                <a:sym typeface="Consolas"/>
              </a:rPr>
              <a:t>Variables </a:t>
            </a:r>
            <a:r>
              <a:rPr lang="en" sz="2000" dirty="0" smtClean="0">
                <a:latin typeface="Consolas"/>
                <a:ea typeface="Consolas"/>
                <a:cs typeface="Consolas"/>
                <a:sym typeface="Consolas"/>
              </a:rPr>
              <a:t>= Variables(</a:t>
            </a:r>
            <a:r>
              <a:rPr lang="en" sz="2000" dirty="0" err="1" smtClean="0">
                <a:latin typeface="Consolas"/>
                <a:ea typeface="Consolas"/>
                <a:cs typeface="Consolas"/>
                <a:sym typeface="Consolas"/>
              </a:rPr>
              <a:t>host:Host.Variables</a:t>
            </a:r>
            <a:r>
              <a:rPr lang="en" sz="2000" dirty="0" smtClean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000" dirty="0" err="1" smtClean="0">
                <a:latin typeface="Consolas"/>
                <a:ea typeface="Consolas"/>
                <a:cs typeface="Consolas"/>
                <a:sym typeface="Consolas"/>
              </a:rPr>
              <a:t>network:Net.Variables</a:t>
            </a:r>
            <a:r>
              <a:rPr lang="en" sz="2000" dirty="0" smtClean="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20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  predicate </a:t>
            </a:r>
            <a:r>
              <a:rPr lang="en" sz="2000" dirty="0" smtClean="0">
                <a:latin typeface="Consolas"/>
                <a:ea typeface="Consolas"/>
                <a:cs typeface="Consolas"/>
                <a:sym typeface="Consolas"/>
              </a:rPr>
              <a:t>Next(</a:t>
            </a:r>
            <a:r>
              <a:rPr lang="en-US" sz="2000" dirty="0"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lang="en" sz="2000" dirty="0" smtClean="0">
                <a:latin typeface="Consolas"/>
                <a:ea typeface="Consolas"/>
                <a:cs typeface="Consolas"/>
                <a:sym typeface="Consolas"/>
              </a:rPr>
              <a:t>:Variables, </a:t>
            </a:r>
            <a:r>
              <a:rPr lang="en-US" sz="2000" dirty="0" err="1"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lang="en" sz="2000" dirty="0" smtClean="0">
                <a:latin typeface="Consolas"/>
                <a:ea typeface="Consolas"/>
                <a:cs typeface="Consolas"/>
                <a:sym typeface="Consolas"/>
              </a:rPr>
              <a:t>’:Variables) </a:t>
            </a: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0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 dirty="0" err="1" smtClean="0">
                <a:latin typeface="Consolas"/>
                <a:ea typeface="Consolas"/>
                <a:cs typeface="Consolas"/>
                <a:sym typeface="Consolas"/>
              </a:rPr>
              <a:t>Host.Next</a:t>
            </a:r>
            <a:r>
              <a:rPr lang="en" sz="2000" dirty="0" smtClean="0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dirty="0" err="1"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lang="en" sz="2000" dirty="0" smtClean="0">
                <a:latin typeface="Consolas"/>
                <a:ea typeface="Consolas"/>
                <a:cs typeface="Consolas"/>
                <a:sym typeface="Consolas"/>
              </a:rPr>
              <a:t>.host</a:t>
            </a: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dirty="0" err="1"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lang="en" sz="2000" dirty="0" smtClean="0">
                <a:latin typeface="Consolas"/>
                <a:ea typeface="Consolas"/>
                <a:cs typeface="Consolas"/>
                <a:sym typeface="Consolas"/>
              </a:rPr>
              <a:t>’.</a:t>
            </a: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host)</a:t>
            </a:r>
            <a:br>
              <a:rPr lang="en" sz="20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lang="en" sz="20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20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0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C46CB-0CE9-6A47-950D-E336F6C1EB46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EC465-D050-3C49-BA38-BE575A3F069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9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Dafny Modules: Parameterization</a:t>
            </a:r>
            <a:endParaRPr dirty="0"/>
          </a:p>
        </p:txBody>
      </p:sp>
      <p:grpSp>
        <p:nvGrpSpPr>
          <p:cNvPr id="82" name="Google Shape;82;p17"/>
          <p:cNvGrpSpPr/>
          <p:nvPr/>
        </p:nvGrpSpPr>
        <p:grpSpPr>
          <a:xfrm>
            <a:off x="747067" y="1709385"/>
            <a:ext cx="2877200" cy="3817817"/>
            <a:chOff x="560300" y="1282038"/>
            <a:chExt cx="2157900" cy="2863363"/>
          </a:xfrm>
        </p:grpSpPr>
        <p:sp>
          <p:nvSpPr>
            <p:cNvPr id="83" name="Google Shape;83;p17"/>
            <p:cNvSpPr txBox="1"/>
            <p:nvPr/>
          </p:nvSpPr>
          <p:spPr>
            <a:xfrm>
              <a:off x="560300" y="1282038"/>
              <a:ext cx="2157900" cy="512700"/>
            </a:xfrm>
            <a:prstGeom prst="rect">
              <a:avLst/>
            </a:prstGeom>
            <a:solidFill>
              <a:srgbClr val="E6B8AF"/>
            </a:solidFill>
            <a:ln w="19050" cap="flat" cmpd="sng">
              <a:solidFill>
                <a:srgbClr val="85200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667" dirty="0" smtClean="0">
                  <a:solidFill>
                    <a:srgbClr val="5B0F00"/>
                  </a:solidFill>
                </a:rPr>
                <a:t>network.</a:t>
              </a:r>
              <a:r>
                <a:rPr lang="en-US" sz="2667" dirty="0" smtClean="0">
                  <a:solidFill>
                    <a:srgbClr val="5B0F00"/>
                  </a:solidFill>
                </a:rPr>
                <a:t>t</a:t>
              </a:r>
              <a:r>
                <a:rPr lang="en" sz="2667" dirty="0" smtClean="0">
                  <a:solidFill>
                    <a:srgbClr val="5B0F00"/>
                  </a:solidFill>
                </a:rPr>
                <a:t>.</a:t>
              </a:r>
              <a:r>
                <a:rPr lang="en" sz="2667" dirty="0" err="1" smtClean="0">
                  <a:solidFill>
                    <a:srgbClr val="5B0F00"/>
                  </a:solidFill>
                </a:rPr>
                <a:t>dfy</a:t>
              </a:r>
              <a:endParaRPr sz="2667" dirty="0">
                <a:solidFill>
                  <a:srgbClr val="5B0F00"/>
                </a:solidFill>
              </a:endParaRPr>
            </a:p>
          </p:txBody>
        </p:sp>
        <p:sp>
          <p:nvSpPr>
            <p:cNvPr id="84" name="Google Shape;84;p17"/>
            <p:cNvSpPr txBox="1"/>
            <p:nvPr/>
          </p:nvSpPr>
          <p:spPr>
            <a:xfrm>
              <a:off x="560300" y="2059050"/>
              <a:ext cx="2157900" cy="512700"/>
            </a:xfrm>
            <a:prstGeom prst="rect">
              <a:avLst/>
            </a:prstGeom>
            <a:solidFill>
              <a:srgbClr val="D0E0E3"/>
            </a:solidFill>
            <a:ln w="19050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667" dirty="0" smtClean="0">
                  <a:solidFill>
                    <a:srgbClr val="0C343D"/>
                  </a:solidFill>
                </a:rPr>
                <a:t>protocol.</a:t>
              </a:r>
              <a:r>
                <a:rPr lang="en-US" sz="2667" dirty="0" smtClean="0">
                  <a:solidFill>
                    <a:srgbClr val="0C343D"/>
                  </a:solidFill>
                </a:rPr>
                <a:t>v</a:t>
              </a:r>
              <a:r>
                <a:rPr lang="en" sz="2667" dirty="0" smtClean="0">
                  <a:solidFill>
                    <a:srgbClr val="0C343D"/>
                  </a:solidFill>
                </a:rPr>
                <a:t>.</a:t>
              </a:r>
              <a:r>
                <a:rPr lang="en" sz="2667" dirty="0" err="1" smtClean="0">
                  <a:solidFill>
                    <a:srgbClr val="0C343D"/>
                  </a:solidFill>
                </a:rPr>
                <a:t>dfy</a:t>
              </a:r>
              <a:endParaRPr sz="2667" dirty="0">
                <a:solidFill>
                  <a:srgbClr val="0C343D"/>
                </a:solidFill>
              </a:endParaRPr>
            </a:p>
          </p:txBody>
        </p:sp>
        <p:sp>
          <p:nvSpPr>
            <p:cNvPr id="85" name="Google Shape;85;p17"/>
            <p:cNvSpPr txBox="1"/>
            <p:nvPr/>
          </p:nvSpPr>
          <p:spPr>
            <a:xfrm>
              <a:off x="560300" y="2845875"/>
              <a:ext cx="2157900" cy="512700"/>
            </a:xfrm>
            <a:prstGeom prst="rect">
              <a:avLst/>
            </a:prstGeom>
            <a:solidFill>
              <a:srgbClr val="E6B8AF"/>
            </a:solidFill>
            <a:ln w="19050" cap="flat" cmpd="sng">
              <a:solidFill>
                <a:srgbClr val="85200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667" dirty="0" err="1" smtClean="0">
                  <a:solidFill>
                    <a:srgbClr val="5B0F00"/>
                  </a:solidFill>
                </a:rPr>
                <a:t>dist_system</a:t>
              </a:r>
              <a:r>
                <a:rPr lang="en" sz="2667" dirty="0" smtClean="0">
                  <a:solidFill>
                    <a:srgbClr val="5B0F00"/>
                  </a:solidFill>
                </a:rPr>
                <a:t>.</a:t>
              </a:r>
              <a:r>
                <a:rPr lang="en-US" sz="2667" dirty="0" err="1" smtClean="0">
                  <a:solidFill>
                    <a:srgbClr val="5B0F00"/>
                  </a:solidFill>
                </a:rPr>
                <a:t>t.dfy</a:t>
              </a:r>
              <a:endParaRPr sz="2667" dirty="0">
                <a:solidFill>
                  <a:srgbClr val="5B0F00"/>
                </a:solidFill>
              </a:endParaRPr>
            </a:p>
          </p:txBody>
        </p:sp>
        <p:sp>
          <p:nvSpPr>
            <p:cNvPr id="86" name="Google Shape;86;p17"/>
            <p:cNvSpPr txBox="1"/>
            <p:nvPr/>
          </p:nvSpPr>
          <p:spPr>
            <a:xfrm>
              <a:off x="560300" y="3632700"/>
              <a:ext cx="2157900" cy="512700"/>
            </a:xfrm>
            <a:prstGeom prst="rect">
              <a:avLst/>
            </a:prstGeom>
            <a:solidFill>
              <a:srgbClr val="D0E0E3"/>
            </a:solidFill>
            <a:ln w="19050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667">
                  <a:solidFill>
                    <a:srgbClr val="0C343D"/>
                  </a:solidFill>
                </a:rPr>
                <a:t>proof.i.dfy</a:t>
              </a:r>
              <a:endParaRPr sz="2667">
                <a:solidFill>
                  <a:srgbClr val="0C343D"/>
                </a:solidFill>
              </a:endParaRPr>
            </a:p>
          </p:txBody>
        </p:sp>
        <p:cxnSp>
          <p:nvCxnSpPr>
            <p:cNvPr id="87" name="Google Shape;87;p17"/>
            <p:cNvCxnSpPr>
              <a:stCxn id="86" idx="0"/>
              <a:endCxn id="85" idx="2"/>
            </p:cNvCxnSpPr>
            <p:nvPr/>
          </p:nvCxnSpPr>
          <p:spPr>
            <a:xfrm rot="10800000">
              <a:off x="1639250" y="3358500"/>
              <a:ext cx="0" cy="27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8" name="Google Shape;88;p17"/>
            <p:cNvCxnSpPr>
              <a:stCxn id="85" idx="0"/>
              <a:endCxn id="84" idx="2"/>
            </p:cNvCxnSpPr>
            <p:nvPr/>
          </p:nvCxnSpPr>
          <p:spPr>
            <a:xfrm rot="10800000">
              <a:off x="1639250" y="2571675"/>
              <a:ext cx="0" cy="27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9" name="Google Shape;89;p17"/>
            <p:cNvCxnSpPr>
              <a:stCxn id="84" idx="0"/>
              <a:endCxn id="83" idx="2"/>
            </p:cNvCxnSpPr>
            <p:nvPr/>
          </p:nvCxnSpPr>
          <p:spPr>
            <a:xfrm rot="10800000">
              <a:off x="1639250" y="1794750"/>
              <a:ext cx="0" cy="264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90" name="Google Shape;90;p17"/>
          <p:cNvGrpSpPr/>
          <p:nvPr/>
        </p:nvGrpSpPr>
        <p:grpSpPr>
          <a:xfrm>
            <a:off x="4845067" y="1709384"/>
            <a:ext cx="6358333" cy="3817784"/>
            <a:chOff x="3171150" y="1282038"/>
            <a:chExt cx="4768750" cy="2863338"/>
          </a:xfrm>
        </p:grpSpPr>
        <p:sp>
          <p:nvSpPr>
            <p:cNvPr id="91" name="Google Shape;91;p17"/>
            <p:cNvSpPr txBox="1"/>
            <p:nvPr/>
          </p:nvSpPr>
          <p:spPr>
            <a:xfrm>
              <a:off x="3171150" y="1282038"/>
              <a:ext cx="2157900" cy="512700"/>
            </a:xfrm>
            <a:prstGeom prst="rect">
              <a:avLst/>
            </a:prstGeom>
            <a:solidFill>
              <a:srgbClr val="E6B8AF"/>
            </a:solidFill>
            <a:ln w="19050" cap="flat" cmpd="sng">
              <a:solidFill>
                <a:srgbClr val="85200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667" dirty="0" smtClean="0">
                  <a:solidFill>
                    <a:srgbClr val="5B0F00"/>
                  </a:solidFill>
                </a:rPr>
                <a:t>network.</a:t>
              </a:r>
              <a:r>
                <a:rPr lang="en-US" sz="2667" dirty="0" smtClean="0">
                  <a:solidFill>
                    <a:srgbClr val="5B0F00"/>
                  </a:solidFill>
                </a:rPr>
                <a:t>t</a:t>
              </a:r>
              <a:r>
                <a:rPr lang="en" sz="2667" dirty="0" smtClean="0">
                  <a:solidFill>
                    <a:srgbClr val="5B0F00"/>
                  </a:solidFill>
                </a:rPr>
                <a:t>.</a:t>
              </a:r>
              <a:r>
                <a:rPr lang="en" sz="2667" dirty="0" err="1" smtClean="0">
                  <a:solidFill>
                    <a:srgbClr val="5B0F00"/>
                  </a:solidFill>
                </a:rPr>
                <a:t>dfy</a:t>
              </a:r>
              <a:endParaRPr sz="2667" dirty="0">
                <a:solidFill>
                  <a:srgbClr val="5B0F00"/>
                </a:solidFill>
              </a:endParaRPr>
            </a:p>
          </p:txBody>
        </p:sp>
        <p:sp>
          <p:nvSpPr>
            <p:cNvPr id="92" name="Google Shape;92;p17"/>
            <p:cNvSpPr txBox="1"/>
            <p:nvPr/>
          </p:nvSpPr>
          <p:spPr>
            <a:xfrm>
              <a:off x="3171150" y="2059075"/>
              <a:ext cx="2157900" cy="512700"/>
            </a:xfrm>
            <a:prstGeom prst="rect">
              <a:avLst/>
            </a:prstGeom>
            <a:solidFill>
              <a:srgbClr val="E6B8AF"/>
            </a:solidFill>
            <a:ln w="19050" cap="flat" cmpd="sng">
              <a:solidFill>
                <a:srgbClr val="85200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667" dirty="0" err="1" smtClean="0">
                  <a:solidFill>
                    <a:srgbClr val="5B0F00"/>
                  </a:solidFill>
                </a:rPr>
                <a:t>dist_system</a:t>
              </a:r>
              <a:r>
                <a:rPr lang="en" sz="2667" dirty="0" smtClean="0">
                  <a:solidFill>
                    <a:srgbClr val="5B0F00"/>
                  </a:solidFill>
                </a:rPr>
                <a:t>.</a:t>
              </a:r>
              <a:r>
                <a:rPr lang="en-US" sz="2667" dirty="0" err="1" smtClean="0">
                  <a:solidFill>
                    <a:srgbClr val="5B0F00"/>
                  </a:solidFill>
                </a:rPr>
                <a:t>t.dfy</a:t>
              </a:r>
              <a:endParaRPr sz="2667" dirty="0">
                <a:solidFill>
                  <a:srgbClr val="5B0F00"/>
                </a:solidFill>
              </a:endParaRPr>
            </a:p>
          </p:txBody>
        </p:sp>
        <p:sp>
          <p:nvSpPr>
            <p:cNvPr id="93" name="Google Shape;93;p17"/>
            <p:cNvSpPr txBox="1"/>
            <p:nvPr/>
          </p:nvSpPr>
          <p:spPr>
            <a:xfrm>
              <a:off x="5782000" y="2059075"/>
              <a:ext cx="2157900" cy="512700"/>
            </a:xfrm>
            <a:prstGeom prst="rect">
              <a:avLst/>
            </a:prstGeom>
            <a:solidFill>
              <a:srgbClr val="D0E0E3"/>
            </a:solidFill>
            <a:ln w="19050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667" dirty="0" smtClean="0">
                  <a:solidFill>
                    <a:srgbClr val="0C343D"/>
                  </a:solidFill>
                </a:rPr>
                <a:t>protocol.</a:t>
              </a:r>
              <a:r>
                <a:rPr lang="en-US" sz="2667" dirty="0" smtClean="0">
                  <a:solidFill>
                    <a:srgbClr val="0C343D"/>
                  </a:solidFill>
                </a:rPr>
                <a:t>v</a:t>
              </a:r>
              <a:r>
                <a:rPr lang="en" sz="2667" dirty="0" smtClean="0">
                  <a:solidFill>
                    <a:srgbClr val="0C343D"/>
                  </a:solidFill>
                </a:rPr>
                <a:t>.</a:t>
              </a:r>
              <a:r>
                <a:rPr lang="en" sz="2667" dirty="0" err="1" smtClean="0">
                  <a:solidFill>
                    <a:srgbClr val="0C343D"/>
                  </a:solidFill>
                </a:rPr>
                <a:t>dfy</a:t>
              </a:r>
              <a:endParaRPr sz="2667" dirty="0">
                <a:solidFill>
                  <a:srgbClr val="0C343D"/>
                </a:solidFill>
              </a:endParaRPr>
            </a:p>
          </p:txBody>
        </p:sp>
        <p:sp>
          <p:nvSpPr>
            <p:cNvPr id="94" name="Google Shape;94;p17"/>
            <p:cNvSpPr txBox="1"/>
            <p:nvPr/>
          </p:nvSpPr>
          <p:spPr>
            <a:xfrm>
              <a:off x="4470625" y="2845875"/>
              <a:ext cx="2157900" cy="512700"/>
            </a:xfrm>
            <a:prstGeom prst="rect">
              <a:avLst/>
            </a:prstGeom>
            <a:solidFill>
              <a:srgbClr val="D0E0E3"/>
            </a:solidFill>
            <a:ln w="19050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667" dirty="0" smtClean="0">
                  <a:solidFill>
                    <a:srgbClr val="0C343D"/>
                  </a:solidFill>
                </a:rPr>
                <a:t>instantiated.</a:t>
              </a:r>
              <a:r>
                <a:rPr lang="en-US" sz="2667" dirty="0" err="1" smtClean="0">
                  <a:solidFill>
                    <a:srgbClr val="0C343D"/>
                  </a:solidFill>
                </a:rPr>
                <a:t>v.dfy</a:t>
              </a:r>
              <a:endParaRPr sz="2667" dirty="0">
                <a:solidFill>
                  <a:srgbClr val="0C343D"/>
                </a:solidFill>
              </a:endParaRPr>
            </a:p>
          </p:txBody>
        </p:sp>
        <p:sp>
          <p:nvSpPr>
            <p:cNvPr id="95" name="Google Shape;95;p17"/>
            <p:cNvSpPr txBox="1"/>
            <p:nvPr/>
          </p:nvSpPr>
          <p:spPr>
            <a:xfrm>
              <a:off x="4470625" y="3632675"/>
              <a:ext cx="2157900" cy="512700"/>
            </a:xfrm>
            <a:prstGeom prst="rect">
              <a:avLst/>
            </a:prstGeom>
            <a:solidFill>
              <a:srgbClr val="D0E0E3"/>
            </a:solidFill>
            <a:ln w="19050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667" dirty="0" smtClean="0">
                  <a:solidFill>
                    <a:srgbClr val="0C343D"/>
                  </a:solidFill>
                </a:rPr>
                <a:t>proof.</a:t>
              </a:r>
              <a:r>
                <a:rPr lang="en-US" sz="2667" dirty="0" smtClean="0">
                  <a:solidFill>
                    <a:srgbClr val="0C343D"/>
                  </a:solidFill>
                </a:rPr>
                <a:t>v</a:t>
              </a:r>
              <a:r>
                <a:rPr lang="en" sz="2667" dirty="0" smtClean="0">
                  <a:solidFill>
                    <a:srgbClr val="0C343D"/>
                  </a:solidFill>
                </a:rPr>
                <a:t>.</a:t>
              </a:r>
              <a:r>
                <a:rPr lang="en" sz="2667" dirty="0" err="1" smtClean="0">
                  <a:solidFill>
                    <a:srgbClr val="0C343D"/>
                  </a:solidFill>
                </a:rPr>
                <a:t>dfy</a:t>
              </a:r>
              <a:endParaRPr sz="2667" dirty="0">
                <a:solidFill>
                  <a:srgbClr val="0C343D"/>
                </a:solidFill>
              </a:endParaRPr>
            </a:p>
          </p:txBody>
        </p:sp>
        <p:cxnSp>
          <p:nvCxnSpPr>
            <p:cNvPr id="96" name="Google Shape;96;p17"/>
            <p:cNvCxnSpPr/>
            <p:nvPr/>
          </p:nvCxnSpPr>
          <p:spPr>
            <a:xfrm rot="10800000">
              <a:off x="5549564" y="3358500"/>
              <a:ext cx="0" cy="27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7" name="Google Shape;97;p17"/>
            <p:cNvCxnSpPr/>
            <p:nvPr/>
          </p:nvCxnSpPr>
          <p:spPr>
            <a:xfrm rot="10800000">
              <a:off x="4250100" y="1794750"/>
              <a:ext cx="0" cy="264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8" name="Google Shape;98;p17"/>
            <p:cNvCxnSpPr>
              <a:stCxn id="94" idx="0"/>
              <a:endCxn id="92" idx="2"/>
            </p:cNvCxnSpPr>
            <p:nvPr/>
          </p:nvCxnSpPr>
          <p:spPr>
            <a:xfrm rot="10800000">
              <a:off x="4249975" y="2571675"/>
              <a:ext cx="1299600" cy="27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9" name="Google Shape;99;p17"/>
            <p:cNvCxnSpPr>
              <a:stCxn id="94" idx="0"/>
              <a:endCxn id="93" idx="2"/>
            </p:cNvCxnSpPr>
            <p:nvPr/>
          </p:nvCxnSpPr>
          <p:spPr>
            <a:xfrm rot="10800000" flipH="1">
              <a:off x="5549575" y="2571675"/>
              <a:ext cx="1311300" cy="27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100" name="Google Shape;100;p17"/>
          <p:cNvSpPr/>
          <p:nvPr/>
        </p:nvSpPr>
        <p:spPr>
          <a:xfrm>
            <a:off x="8667457" y="713506"/>
            <a:ext cx="3169200" cy="628800"/>
          </a:xfrm>
          <a:prstGeom prst="snip1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667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abstract module</a:t>
            </a:r>
            <a:endParaRPr sz="240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8B12-8517-EE48-8A07-AAE7559B4BA3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EC465-D050-3C49-BA38-BE575A3F069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1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Dafny Modules: Automation Control</a:t>
            </a:r>
            <a:endParaRPr dirty="0"/>
          </a:p>
        </p:txBody>
      </p:sp>
      <p:sp>
        <p:nvSpPr>
          <p:cNvPr id="107" name="Google Shape;107;p1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/>
              <a:t>Control visibility into function &amp; predicate bodies.</a:t>
            </a: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dirty="0"/>
              <a:t>Transparent on the inside, opaque from the outside.</a:t>
            </a:r>
            <a:endParaRPr dirty="0"/>
          </a:p>
        </p:txBody>
      </p:sp>
      <p:sp>
        <p:nvSpPr>
          <p:cNvPr id="106" name="Google Shape;106;p18"/>
          <p:cNvSpPr/>
          <p:nvPr/>
        </p:nvSpPr>
        <p:spPr>
          <a:xfrm>
            <a:off x="9431382" y="713506"/>
            <a:ext cx="2353024" cy="628800"/>
          </a:xfrm>
          <a:prstGeom prst="snip1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667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export</a:t>
            </a:r>
            <a:endParaRPr sz="240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C5DF-4553-0847-A64B-528B9373167F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EC465-D050-3C49-BA38-BE575A3F069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9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Automation</a:t>
            </a:r>
            <a:endParaRPr dirty="0"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86221">
            <a:off x="1732800" y="1349283"/>
            <a:ext cx="8726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8E4EE-ECC2-EE48-81EF-EF716DB1C2EB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EC465-D050-3C49-BA38-BE575A3F069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34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Automation</a:t>
            </a:r>
            <a:endParaRPr dirty="0"/>
          </a:p>
        </p:txBody>
      </p:sp>
      <p:sp>
        <p:nvSpPr>
          <p:cNvPr id="120" name="Google Shape;120;p2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609585" indent="-457189">
              <a:lnSpc>
                <a:spcPct val="100000"/>
              </a:lnSpc>
              <a:spcBef>
                <a:spcPts val="0"/>
              </a:spcBef>
              <a:buSzPts val="1800"/>
              <a:buChar char="●"/>
            </a:pPr>
            <a:r>
              <a:rPr lang="en"/>
              <a:t>The power of automation is to wipe out tedious tasks</a:t>
            </a:r>
            <a:endParaRPr dirty="0"/>
          </a:p>
          <a:p>
            <a:pPr marL="609585" indent="-457189">
              <a:lnSpc>
                <a:spcPct val="100000"/>
              </a:lnSpc>
              <a:spcBef>
                <a:spcPts val="1333"/>
              </a:spcBef>
              <a:buSzPts val="1800"/>
              <a:buChar char="●"/>
            </a:pPr>
            <a:r>
              <a:rPr lang="en" dirty="0"/>
              <a:t>When it stops short, you have to add an "observe"</a:t>
            </a:r>
            <a:endParaRPr dirty="0"/>
          </a:p>
          <a:p>
            <a:pPr marL="609585" indent="-457189">
              <a:lnSpc>
                <a:spcPct val="100000"/>
              </a:lnSpc>
              <a:spcBef>
                <a:spcPts val="1333"/>
              </a:spcBef>
              <a:spcAft>
                <a:spcPts val="1333"/>
              </a:spcAft>
              <a:buSzPts val="1800"/>
              <a:buChar char="●"/>
            </a:pPr>
            <a:r>
              <a:rPr lang="en" dirty="0"/>
              <a:t>When it goes too far, the verifier times out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08D4-19E7-7C4E-8C14-D3496A065CD7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EC465-D050-3C49-BA38-BE575A3F069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45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Automation</a:t>
            </a:r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function double(</a:t>
            </a:r>
            <a:r>
              <a:rPr lang="en" dirty="0" err="1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x:int</a:t>
            </a: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) : </a:t>
            </a:r>
            <a:r>
              <a:rPr lang="en" dirty="0" err="1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 { 2*x }</a:t>
            </a:r>
            <a:endParaRPr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buNone/>
            </a:pPr>
            <a:r>
              <a:rPr lang="en" i="1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i="1" dirty="0" err="1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forall</a:t>
            </a:r>
            <a:r>
              <a:rPr lang="en" i="1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 x :: double(x) == 2*x</a:t>
            </a:r>
            <a:endParaRPr i="1"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assert double(4) == 8</a:t>
            </a:r>
            <a:endParaRPr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7692567" y="2581605"/>
            <a:ext cx="4003600" cy="5444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double(4) != 8</a:t>
            </a:r>
            <a:endParaRPr sz="2133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7692567" y="3319405"/>
            <a:ext cx="4003600" cy="5444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double(4) == 2*4</a:t>
            </a:r>
            <a:endParaRPr sz="2133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7692567" y="4057205"/>
            <a:ext cx="4003600" cy="5444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8 != 2*4</a:t>
            </a:r>
            <a:endParaRPr sz="2133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7692567" y="4795005"/>
            <a:ext cx="4003600" cy="5444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sz="2133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7874-CE50-EB49-8B2B-08BA41711459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EC465-D050-3C49-BA38-BE575A3F069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7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 smtClean="0"/>
              <a:t>Automation</a:t>
            </a:r>
            <a:endParaRPr dirty="0"/>
          </a:p>
        </p:txBody>
      </p:sp>
      <p:sp>
        <p:nvSpPr>
          <p:cNvPr id="136" name="Google Shape;136;p2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function </a:t>
            </a:r>
            <a:r>
              <a:rPr lang="en" dirty="0" err="1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dbl</a:t>
            </a: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dirty="0" err="1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x:nat</a:t>
            </a: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  if x==0 then 0 else </a:t>
            </a:r>
            <a:r>
              <a:rPr lang="en" dirty="0" err="1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dbl</a:t>
            </a: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(x-1)+2</a:t>
            </a:r>
            <a:endParaRPr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endParaRPr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i="1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∀ x :: </a:t>
            </a:r>
            <a:r>
              <a:rPr lang="en" i="1" dirty="0" err="1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dbl</a:t>
            </a:r>
            <a:r>
              <a:rPr lang="en" i="1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(x) ==</a:t>
            </a:r>
            <a:endParaRPr i="1"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609585">
              <a:spcBef>
                <a:spcPts val="0"/>
              </a:spcBef>
              <a:buNone/>
            </a:pPr>
            <a:r>
              <a:rPr lang="en" i="1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if x==0 then 0 else </a:t>
            </a:r>
            <a:r>
              <a:rPr lang="en" i="1" dirty="0" err="1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dbl</a:t>
            </a:r>
            <a:r>
              <a:rPr lang="en" i="1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(x-1)+2</a:t>
            </a:r>
            <a:endParaRPr i="1"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609585">
              <a:spcBef>
                <a:spcPts val="0"/>
              </a:spcBef>
              <a:buNone/>
            </a:pPr>
            <a:endParaRPr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assert </a:t>
            </a:r>
            <a:r>
              <a:rPr lang="en" dirty="0" err="1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dbl</a:t>
            </a: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(4) == 8</a:t>
            </a:r>
            <a:endParaRPr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7692567" y="3586133"/>
            <a:ext cx="4003600" cy="5444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/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dbl(4) != 8</a:t>
            </a:r>
            <a:endParaRPr sz="2133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5938767" y="4346207"/>
            <a:ext cx="5757600" cy="5444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/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if 4==0 then 0 else </a:t>
            </a:r>
            <a:r>
              <a:rPr lang="en" sz="2133" dirty="0" err="1">
                <a:latin typeface="Consolas"/>
                <a:ea typeface="Consolas"/>
                <a:cs typeface="Consolas"/>
                <a:sym typeface="Consolas"/>
              </a:rPr>
              <a:t>dbl</a:t>
            </a:r>
            <a:r>
              <a:rPr lang="en" sz="2133" dirty="0">
                <a:latin typeface="Consolas"/>
                <a:ea typeface="Consolas"/>
                <a:cs typeface="Consolas"/>
                <a:sym typeface="Consolas"/>
              </a:rPr>
              <a:t>(4-1)+2 != 8</a:t>
            </a:r>
            <a:endParaRPr sz="2133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2346467" y="5106281"/>
            <a:ext cx="9350000" cy="5444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/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if 4==0 then 0 else </a:t>
            </a:r>
            <a:r>
              <a:rPr lang="en" sz="2133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4-1==0 then 0 else dbl(4-1-1)+2</a:t>
            </a:r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+2 != 8</a:t>
            </a:r>
            <a:endParaRPr sz="2133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-1828800" y="5866355"/>
            <a:ext cx="13525200" cy="5444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/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if 4==0 then 0 else </a:t>
            </a:r>
            <a:r>
              <a:rPr lang="en" sz="2133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4-1==0 then 0 else if 4-1-1==0 then 0 else dbl(4-1-1-1)+2+2</a:t>
            </a:r>
            <a:r>
              <a:rPr lang="en" sz="2133">
                <a:latin typeface="Consolas"/>
                <a:ea typeface="Consolas"/>
                <a:cs typeface="Consolas"/>
                <a:sym typeface="Consolas"/>
              </a:rPr>
              <a:t>+2 != 8</a:t>
            </a:r>
            <a:endParaRPr sz="2133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B619-2A34-D843-8E87-E4394518F25E}" type="datetime1">
              <a:rPr lang="en-US" smtClean="0"/>
              <a:t>10/31/22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EECS498-008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EC465-D050-3C49-BA38-BE575A3F069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ecs498-template" id="{DA77E98E-D022-FA45-992F-2D0DA55B6CD0}" vid="{44C465E8-53DD-E348-BEFB-A5C0044A74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35884</TotalTime>
  <Words>739</Words>
  <Application>Microsoft Macintosh PowerPoint</Application>
  <PresentationFormat>Widescreen</PresentationFormat>
  <Paragraphs>194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Calibri Light</vt:lpstr>
      <vt:lpstr>Consolas</vt:lpstr>
      <vt:lpstr>Arial</vt:lpstr>
      <vt:lpstr>Office Theme</vt:lpstr>
      <vt:lpstr>EECS498-008 Formal Verification of Systems Software</vt:lpstr>
      <vt:lpstr>Dafny Modules</vt:lpstr>
      <vt:lpstr>Dafny Modules: namespace scoping</vt:lpstr>
      <vt:lpstr>Dafny Modules: Parameterization</vt:lpstr>
      <vt:lpstr>Dafny Modules: Automation Control</vt:lpstr>
      <vt:lpstr>Automation</vt:lpstr>
      <vt:lpstr>Automation</vt:lpstr>
      <vt:lpstr>Automation</vt:lpstr>
      <vt:lpstr>Automation</vt:lpstr>
      <vt:lpstr>PowerPoint Presentation</vt:lpstr>
      <vt:lpstr>PowerPoint Presentation</vt:lpstr>
      <vt:lpstr>The landscape of heuristic automation</vt:lpstr>
      <vt:lpstr>PowerPoint Presentation</vt:lpstr>
      <vt:lpstr>Four-Step Timeout Cure</vt:lpstr>
      <vt:lpstr>Detection</vt:lpstr>
      <vt:lpstr>Diagnosis</vt:lpstr>
      <vt:lpstr>PowerPoint Presentation</vt:lpstr>
      <vt:lpstr>Syntactic Triggers</vt:lpstr>
      <vt:lpstr>Correction</vt:lpstr>
      <vt:lpstr>Proof Repair</vt:lpstr>
      <vt:lpstr>What about funType?</vt:lpstr>
      <vt:lpstr>Four-Step Timeout Cure</vt:lpstr>
    </vt:vector>
  </TitlesOfParts>
  <Manager/>
  <Company/>
  <LinksUpToDate>false</LinksUpToDate>
  <SharedDoc>false</SharedDoc>
  <HyperlinkBase/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Microsoft Office User</cp:lastModifiedBy>
  <cp:revision>2226</cp:revision>
  <cp:lastPrinted>2022-10-05T18:48:04Z</cp:lastPrinted>
  <dcterms:created xsi:type="dcterms:W3CDTF">2022-08-23T16:51:43Z</dcterms:created>
  <dcterms:modified xsi:type="dcterms:W3CDTF">2022-10-31T18:35:40Z</dcterms:modified>
  <cp:category/>
</cp:coreProperties>
</file>

<file path=docProps/thumbnail.jpeg>
</file>